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2"/>
  </p:notesMasterIdLst>
  <p:handoutMasterIdLst>
    <p:handoutMasterId r:id="rId23"/>
  </p:handoutMasterIdLst>
  <p:sldIdLst>
    <p:sldId id="299" r:id="rId2"/>
    <p:sldId id="257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03" r:id="rId15"/>
    <p:sldId id="335" r:id="rId16"/>
    <p:sldId id="336" r:id="rId17"/>
    <p:sldId id="319" r:id="rId18"/>
    <p:sldId id="320" r:id="rId19"/>
    <p:sldId id="318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6120"/>
    <a:srgbClr val="690303"/>
    <a:srgbClr val="B71E42"/>
    <a:srgbClr val="E2DED9"/>
    <a:srgbClr val="FDFDFD"/>
    <a:srgbClr val="DED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C2FFA5D-87B4-456A-9821-1D502468CF0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2.wdp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518930-A31B-43EA-8E93-D8B243D17B41}" type="doc">
      <dgm:prSet loTypeId="urn:microsoft.com/office/officeart/2005/8/layout/radial2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396D6AA-C387-402F-A7FF-47501CE0CA8D}">
      <dgm:prSet/>
      <dgm:spPr/>
      <dgm:t>
        <a:bodyPr/>
        <a:lstStyle/>
        <a:p>
          <a:r>
            <a:rPr lang="en-US" i="0" baseline="0" dirty="0"/>
            <a:t>Schema Type</a:t>
          </a:r>
          <a:endParaRPr lang="en-US" dirty="0"/>
        </a:p>
      </dgm:t>
    </dgm:pt>
    <dgm:pt modelId="{269EBDE0-0906-48E7-AD60-0CEA4CE76536}" type="parTrans" cxnId="{802FC5AD-A802-4BD7-88FA-32A8D90F7AC9}">
      <dgm:prSet/>
      <dgm:spPr/>
      <dgm:t>
        <a:bodyPr/>
        <a:lstStyle/>
        <a:p>
          <a:endParaRPr lang="en-US"/>
        </a:p>
      </dgm:t>
    </dgm:pt>
    <dgm:pt modelId="{18F92213-8157-417F-8712-0C959E22BD1F}" type="sibTrans" cxnId="{802FC5AD-A802-4BD7-88FA-32A8D90F7AC9}">
      <dgm:prSet/>
      <dgm:spPr/>
      <dgm:t>
        <a:bodyPr/>
        <a:lstStyle/>
        <a:p>
          <a:endParaRPr lang="en-US"/>
        </a:p>
      </dgm:t>
    </dgm:pt>
    <dgm:pt modelId="{B09FB1E1-1DE8-40FC-8BBB-801AA6D114FA}">
      <dgm:prSet/>
      <dgm:spPr/>
      <dgm:t>
        <a:bodyPr/>
        <a:lstStyle/>
        <a:p>
          <a:r>
            <a:rPr lang="en-US" i="0" baseline="0" dirty="0"/>
            <a:t>Fact Tables</a:t>
          </a:r>
          <a:endParaRPr lang="en-US" dirty="0"/>
        </a:p>
      </dgm:t>
    </dgm:pt>
    <dgm:pt modelId="{975CB36F-D6D6-41C6-BBCA-E32A4E6AB284}" type="parTrans" cxnId="{42FA0F00-9CED-459A-91B2-EA65F8BB0456}">
      <dgm:prSet/>
      <dgm:spPr/>
      <dgm:t>
        <a:bodyPr/>
        <a:lstStyle/>
        <a:p>
          <a:endParaRPr lang="en-US"/>
        </a:p>
      </dgm:t>
    </dgm:pt>
    <dgm:pt modelId="{64A728D0-3923-4084-BB1B-D751F29D9FA7}" type="sibTrans" cxnId="{42FA0F00-9CED-459A-91B2-EA65F8BB0456}">
      <dgm:prSet/>
      <dgm:spPr/>
      <dgm:t>
        <a:bodyPr/>
        <a:lstStyle/>
        <a:p>
          <a:endParaRPr lang="en-US"/>
        </a:p>
      </dgm:t>
    </dgm:pt>
    <dgm:pt modelId="{D4432948-2AE3-4560-973A-C016B663E6EE}">
      <dgm:prSet/>
      <dgm:spPr/>
      <dgm:t>
        <a:bodyPr/>
        <a:lstStyle/>
        <a:p>
          <a:r>
            <a:rPr lang="en-US" i="0" baseline="0"/>
            <a:t>Dimension Tables</a:t>
          </a:r>
          <a:endParaRPr lang="en-US"/>
        </a:p>
      </dgm:t>
    </dgm:pt>
    <dgm:pt modelId="{848702A9-74D7-407F-94F6-61F4FFDA66FF}" type="parTrans" cxnId="{2913C0CE-CD67-4C86-B134-DB37E85CD91F}">
      <dgm:prSet/>
      <dgm:spPr/>
      <dgm:t>
        <a:bodyPr/>
        <a:lstStyle/>
        <a:p>
          <a:endParaRPr lang="en-US"/>
        </a:p>
      </dgm:t>
    </dgm:pt>
    <dgm:pt modelId="{6E29E730-7C8D-4D9A-A19E-B7FBB3A750A9}" type="sibTrans" cxnId="{2913C0CE-CD67-4C86-B134-DB37E85CD91F}">
      <dgm:prSet/>
      <dgm:spPr/>
      <dgm:t>
        <a:bodyPr/>
        <a:lstStyle/>
        <a:p>
          <a:endParaRPr lang="en-US"/>
        </a:p>
      </dgm:t>
    </dgm:pt>
    <dgm:pt modelId="{59203EFC-FB33-42C7-943C-0633BF1269E3}" type="pres">
      <dgm:prSet presAssocID="{7D518930-A31B-43EA-8E93-D8B243D17B41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53D9D5D-849E-4D8C-84AF-BC3660B57EE2}" type="pres">
      <dgm:prSet presAssocID="{7D518930-A31B-43EA-8E93-D8B243D17B41}" presName="cycle" presStyleCnt="0"/>
      <dgm:spPr/>
    </dgm:pt>
    <dgm:pt modelId="{AC6D46E3-477D-4EB5-9141-84ABBF7E2A1B}" type="pres">
      <dgm:prSet presAssocID="{7D518930-A31B-43EA-8E93-D8B243D17B41}" presName="centerShape" presStyleCnt="0"/>
      <dgm:spPr/>
    </dgm:pt>
    <dgm:pt modelId="{D0133702-521B-4472-A416-88A15F928CE6}" type="pres">
      <dgm:prSet presAssocID="{7D518930-A31B-43EA-8E93-D8B243D17B41}" presName="connSite" presStyleLbl="node1" presStyleIdx="0" presStyleCnt="4"/>
      <dgm:spPr/>
    </dgm:pt>
    <dgm:pt modelId="{0F7469FA-222E-432C-9D02-9AB3676728C6}" type="pres">
      <dgm:prSet presAssocID="{7D518930-A31B-43EA-8E93-D8B243D17B41}" presName="visible" presStyleLbl="node1" presStyleIdx="0" presStyleCnt="4" custScaleX="269153" custScaleY="168303" custLinFactNeighborX="-99043" custLinFactNeighborY="5083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AABD636-53F4-4780-95C8-71F741FAC30F}" type="pres">
      <dgm:prSet presAssocID="{269EBDE0-0906-48E7-AD60-0CEA4CE76536}" presName="Name25" presStyleLbl="parChTrans1D1" presStyleIdx="0" presStyleCnt="3"/>
      <dgm:spPr/>
    </dgm:pt>
    <dgm:pt modelId="{3F9E6BD9-C094-4967-B7E8-94FB822A4C4A}" type="pres">
      <dgm:prSet presAssocID="{F396D6AA-C387-402F-A7FF-47501CE0CA8D}" presName="node" presStyleCnt="0"/>
      <dgm:spPr/>
    </dgm:pt>
    <dgm:pt modelId="{1E1AFDE0-0092-4D61-97C4-7B1F71B451A6}" type="pres">
      <dgm:prSet presAssocID="{F396D6AA-C387-402F-A7FF-47501CE0CA8D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7CAD12BC-EC4D-4DCB-B0F6-AD873C38A3D0}" type="pres">
      <dgm:prSet presAssocID="{F396D6AA-C387-402F-A7FF-47501CE0CA8D}" presName="childNode" presStyleLbl="revTx" presStyleIdx="0" presStyleCnt="0">
        <dgm:presLayoutVars>
          <dgm:bulletEnabled val="1"/>
        </dgm:presLayoutVars>
      </dgm:prSet>
      <dgm:spPr/>
    </dgm:pt>
    <dgm:pt modelId="{642F4CD1-1720-427C-A2FB-DB249141F425}" type="pres">
      <dgm:prSet presAssocID="{975CB36F-D6D6-41C6-BBCA-E32A4E6AB284}" presName="Name25" presStyleLbl="parChTrans1D1" presStyleIdx="1" presStyleCnt="3"/>
      <dgm:spPr/>
    </dgm:pt>
    <dgm:pt modelId="{CE47B4FF-2725-4640-A741-E2C6CEC2E236}" type="pres">
      <dgm:prSet presAssocID="{B09FB1E1-1DE8-40FC-8BBB-801AA6D114FA}" presName="node" presStyleCnt="0"/>
      <dgm:spPr/>
    </dgm:pt>
    <dgm:pt modelId="{BB5F342B-989F-44B6-94D9-54154373028E}" type="pres">
      <dgm:prSet presAssocID="{B09FB1E1-1DE8-40FC-8BBB-801AA6D114FA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69B6A931-7B63-448D-9F21-3AF6D9403DDD}" type="pres">
      <dgm:prSet presAssocID="{B09FB1E1-1DE8-40FC-8BBB-801AA6D114FA}" presName="childNode" presStyleLbl="revTx" presStyleIdx="0" presStyleCnt="0">
        <dgm:presLayoutVars>
          <dgm:bulletEnabled val="1"/>
        </dgm:presLayoutVars>
      </dgm:prSet>
      <dgm:spPr/>
    </dgm:pt>
    <dgm:pt modelId="{E0A66FAF-ADE2-4172-870A-849AF41E84C5}" type="pres">
      <dgm:prSet presAssocID="{848702A9-74D7-407F-94F6-61F4FFDA66FF}" presName="Name25" presStyleLbl="parChTrans1D1" presStyleIdx="2" presStyleCnt="3"/>
      <dgm:spPr/>
    </dgm:pt>
    <dgm:pt modelId="{4171B54D-9D53-46B0-9172-EAD030DB1BF9}" type="pres">
      <dgm:prSet presAssocID="{D4432948-2AE3-4560-973A-C016B663E6EE}" presName="node" presStyleCnt="0"/>
      <dgm:spPr/>
    </dgm:pt>
    <dgm:pt modelId="{66906352-BC88-4869-877B-41DCA336FDCD}" type="pres">
      <dgm:prSet presAssocID="{D4432948-2AE3-4560-973A-C016B663E6EE}" presName="parentNode" presStyleLbl="node1" presStyleIdx="3" presStyleCnt="4" custScaleX="101843">
        <dgm:presLayoutVars>
          <dgm:chMax val="1"/>
          <dgm:bulletEnabled val="1"/>
        </dgm:presLayoutVars>
      </dgm:prSet>
      <dgm:spPr/>
    </dgm:pt>
    <dgm:pt modelId="{64F58CB0-640E-4383-A5AF-23ACB0FB0660}" type="pres">
      <dgm:prSet presAssocID="{D4432948-2AE3-4560-973A-C016B663E6EE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2FA0F00-9CED-459A-91B2-EA65F8BB0456}" srcId="{7D518930-A31B-43EA-8E93-D8B243D17B41}" destId="{B09FB1E1-1DE8-40FC-8BBB-801AA6D114FA}" srcOrd="1" destOrd="0" parTransId="{975CB36F-D6D6-41C6-BBCA-E32A4E6AB284}" sibTransId="{64A728D0-3923-4084-BB1B-D751F29D9FA7}"/>
    <dgm:cxn modelId="{56D7E714-CD53-4836-808B-8C2385FC9EAB}" type="presOf" srcId="{7D518930-A31B-43EA-8E93-D8B243D17B41}" destId="{59203EFC-FB33-42C7-943C-0633BF1269E3}" srcOrd="0" destOrd="0" presId="urn:microsoft.com/office/officeart/2005/8/layout/radial2"/>
    <dgm:cxn modelId="{00611831-DFED-4C17-90EE-6DCC0C40842F}" type="presOf" srcId="{269EBDE0-0906-48E7-AD60-0CEA4CE76536}" destId="{6AABD636-53F4-4780-95C8-71F741FAC30F}" srcOrd="0" destOrd="0" presId="urn:microsoft.com/office/officeart/2005/8/layout/radial2"/>
    <dgm:cxn modelId="{FFD54778-0303-40D0-8A57-36F9DF897555}" type="presOf" srcId="{D4432948-2AE3-4560-973A-C016B663E6EE}" destId="{66906352-BC88-4869-877B-41DCA336FDCD}" srcOrd="0" destOrd="0" presId="urn:microsoft.com/office/officeart/2005/8/layout/radial2"/>
    <dgm:cxn modelId="{1CE5D297-E905-4402-B957-45138CE5EE18}" type="presOf" srcId="{B09FB1E1-1DE8-40FC-8BBB-801AA6D114FA}" destId="{BB5F342B-989F-44B6-94D9-54154373028E}" srcOrd="0" destOrd="0" presId="urn:microsoft.com/office/officeart/2005/8/layout/radial2"/>
    <dgm:cxn modelId="{802FC5AD-A802-4BD7-88FA-32A8D90F7AC9}" srcId="{7D518930-A31B-43EA-8E93-D8B243D17B41}" destId="{F396D6AA-C387-402F-A7FF-47501CE0CA8D}" srcOrd="0" destOrd="0" parTransId="{269EBDE0-0906-48E7-AD60-0CEA4CE76536}" sibTransId="{18F92213-8157-417F-8712-0C959E22BD1F}"/>
    <dgm:cxn modelId="{F5E05EBF-6B3F-4DED-A780-16CE859FE63E}" type="presOf" srcId="{975CB36F-D6D6-41C6-BBCA-E32A4E6AB284}" destId="{642F4CD1-1720-427C-A2FB-DB249141F425}" srcOrd="0" destOrd="0" presId="urn:microsoft.com/office/officeart/2005/8/layout/radial2"/>
    <dgm:cxn modelId="{2913C0CE-CD67-4C86-B134-DB37E85CD91F}" srcId="{7D518930-A31B-43EA-8E93-D8B243D17B41}" destId="{D4432948-2AE3-4560-973A-C016B663E6EE}" srcOrd="2" destOrd="0" parTransId="{848702A9-74D7-407F-94F6-61F4FFDA66FF}" sibTransId="{6E29E730-7C8D-4D9A-A19E-B7FBB3A750A9}"/>
    <dgm:cxn modelId="{B07D7FEF-4CA7-49EC-8619-BCF8AE895027}" type="presOf" srcId="{F396D6AA-C387-402F-A7FF-47501CE0CA8D}" destId="{1E1AFDE0-0092-4D61-97C4-7B1F71B451A6}" srcOrd="0" destOrd="0" presId="urn:microsoft.com/office/officeart/2005/8/layout/radial2"/>
    <dgm:cxn modelId="{17C77DF9-CB49-42BC-B0FD-2CA87F3F8F80}" type="presOf" srcId="{848702A9-74D7-407F-94F6-61F4FFDA66FF}" destId="{E0A66FAF-ADE2-4172-870A-849AF41E84C5}" srcOrd="0" destOrd="0" presId="urn:microsoft.com/office/officeart/2005/8/layout/radial2"/>
    <dgm:cxn modelId="{DD7BA071-386D-4F5C-9B23-15719DF60EE7}" type="presParOf" srcId="{59203EFC-FB33-42C7-943C-0633BF1269E3}" destId="{753D9D5D-849E-4D8C-84AF-BC3660B57EE2}" srcOrd="0" destOrd="0" presId="urn:microsoft.com/office/officeart/2005/8/layout/radial2"/>
    <dgm:cxn modelId="{CA704639-F636-404D-B439-B9A576EE64AA}" type="presParOf" srcId="{753D9D5D-849E-4D8C-84AF-BC3660B57EE2}" destId="{AC6D46E3-477D-4EB5-9141-84ABBF7E2A1B}" srcOrd="0" destOrd="0" presId="urn:microsoft.com/office/officeart/2005/8/layout/radial2"/>
    <dgm:cxn modelId="{DC8BDE36-DC42-455D-A3FC-DF7747AB618E}" type="presParOf" srcId="{AC6D46E3-477D-4EB5-9141-84ABBF7E2A1B}" destId="{D0133702-521B-4472-A416-88A15F928CE6}" srcOrd="0" destOrd="0" presId="urn:microsoft.com/office/officeart/2005/8/layout/radial2"/>
    <dgm:cxn modelId="{2C1F02B0-52B0-48D1-87B5-9726C5AA8CC3}" type="presParOf" srcId="{AC6D46E3-477D-4EB5-9141-84ABBF7E2A1B}" destId="{0F7469FA-222E-432C-9D02-9AB3676728C6}" srcOrd="1" destOrd="0" presId="urn:microsoft.com/office/officeart/2005/8/layout/radial2"/>
    <dgm:cxn modelId="{F753474C-7546-468B-B720-4D7B140FC725}" type="presParOf" srcId="{753D9D5D-849E-4D8C-84AF-BC3660B57EE2}" destId="{6AABD636-53F4-4780-95C8-71F741FAC30F}" srcOrd="1" destOrd="0" presId="urn:microsoft.com/office/officeart/2005/8/layout/radial2"/>
    <dgm:cxn modelId="{76F3DB5F-9E2F-45D0-934E-1B9141E7F433}" type="presParOf" srcId="{753D9D5D-849E-4D8C-84AF-BC3660B57EE2}" destId="{3F9E6BD9-C094-4967-B7E8-94FB822A4C4A}" srcOrd="2" destOrd="0" presId="urn:microsoft.com/office/officeart/2005/8/layout/radial2"/>
    <dgm:cxn modelId="{41102017-0906-444B-A734-9ECE5B8070B6}" type="presParOf" srcId="{3F9E6BD9-C094-4967-B7E8-94FB822A4C4A}" destId="{1E1AFDE0-0092-4D61-97C4-7B1F71B451A6}" srcOrd="0" destOrd="0" presId="urn:microsoft.com/office/officeart/2005/8/layout/radial2"/>
    <dgm:cxn modelId="{28FCA4F9-BD30-436D-BC7B-385B70392E37}" type="presParOf" srcId="{3F9E6BD9-C094-4967-B7E8-94FB822A4C4A}" destId="{7CAD12BC-EC4D-4DCB-B0F6-AD873C38A3D0}" srcOrd="1" destOrd="0" presId="urn:microsoft.com/office/officeart/2005/8/layout/radial2"/>
    <dgm:cxn modelId="{81B72CAA-152C-4289-88A9-9B9A544718FD}" type="presParOf" srcId="{753D9D5D-849E-4D8C-84AF-BC3660B57EE2}" destId="{642F4CD1-1720-427C-A2FB-DB249141F425}" srcOrd="3" destOrd="0" presId="urn:microsoft.com/office/officeart/2005/8/layout/radial2"/>
    <dgm:cxn modelId="{6CAA14AA-EC8F-4396-8F34-BE86B6F8720C}" type="presParOf" srcId="{753D9D5D-849E-4D8C-84AF-BC3660B57EE2}" destId="{CE47B4FF-2725-4640-A741-E2C6CEC2E236}" srcOrd="4" destOrd="0" presId="urn:microsoft.com/office/officeart/2005/8/layout/radial2"/>
    <dgm:cxn modelId="{FC010428-BE16-406F-9577-0D5001D3E6BC}" type="presParOf" srcId="{CE47B4FF-2725-4640-A741-E2C6CEC2E236}" destId="{BB5F342B-989F-44B6-94D9-54154373028E}" srcOrd="0" destOrd="0" presId="urn:microsoft.com/office/officeart/2005/8/layout/radial2"/>
    <dgm:cxn modelId="{C287794F-FA87-483B-81F9-46C146C76F65}" type="presParOf" srcId="{CE47B4FF-2725-4640-A741-E2C6CEC2E236}" destId="{69B6A931-7B63-448D-9F21-3AF6D9403DDD}" srcOrd="1" destOrd="0" presId="urn:microsoft.com/office/officeart/2005/8/layout/radial2"/>
    <dgm:cxn modelId="{9656ABF7-C59E-480E-9ED6-C2E42109D725}" type="presParOf" srcId="{753D9D5D-849E-4D8C-84AF-BC3660B57EE2}" destId="{E0A66FAF-ADE2-4172-870A-849AF41E84C5}" srcOrd="5" destOrd="0" presId="urn:microsoft.com/office/officeart/2005/8/layout/radial2"/>
    <dgm:cxn modelId="{90F5496A-9666-4685-9BD9-0FCB5F40D4B7}" type="presParOf" srcId="{753D9D5D-849E-4D8C-84AF-BC3660B57EE2}" destId="{4171B54D-9D53-46B0-9172-EAD030DB1BF9}" srcOrd="6" destOrd="0" presId="urn:microsoft.com/office/officeart/2005/8/layout/radial2"/>
    <dgm:cxn modelId="{32656B0A-62AA-463B-B2EC-7D22DF6556D7}" type="presParOf" srcId="{4171B54D-9D53-46B0-9172-EAD030DB1BF9}" destId="{66906352-BC88-4869-877B-41DCA336FDCD}" srcOrd="0" destOrd="0" presId="urn:microsoft.com/office/officeart/2005/8/layout/radial2"/>
    <dgm:cxn modelId="{FC0A221C-6748-45C4-A13F-4002C94139CE}" type="presParOf" srcId="{4171B54D-9D53-46B0-9172-EAD030DB1BF9}" destId="{64F58CB0-640E-4383-A5AF-23ACB0FB066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4DC6F-7E9F-48B8-BD11-0C579D727058}" type="doc">
      <dgm:prSet loTypeId="urn:microsoft.com/office/officeart/2005/8/layout/defaul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5DEA6D8D-52E8-4302-9933-98BB48B16774}">
      <dgm:prSet custT="1"/>
      <dgm:spPr/>
      <dgm:t>
        <a:bodyPr/>
        <a:lstStyle/>
        <a:p>
          <a:r>
            <a:rPr lang="en-US" sz="40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400,000+</a:t>
          </a:r>
        </a:p>
        <a:p>
          <a:r>
            <a:rPr lang="en-US" sz="18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Records Processed</a:t>
          </a:r>
          <a:endParaRPr lang="en-US" sz="1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969B8752-4389-4F25-9F06-815A66F3F9A6}" type="parTrans" cxnId="{E43F0C25-C475-4821-822B-614EE18B333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3249E553-834A-4224-AAF7-5D854F59B50A}" type="sibTrans" cxnId="{E43F0C25-C475-4821-822B-614EE18B333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3ACA71DD-5B0B-497E-B27A-60AB2640341C}">
      <dgm:prSet custT="1"/>
      <dgm:spPr/>
      <dgm:t>
        <a:bodyPr/>
        <a:lstStyle/>
        <a:p>
          <a:r>
            <a:rPr lang="en-US" sz="40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28+</a:t>
          </a:r>
        </a:p>
        <a:p>
          <a:r>
            <a:rPr lang="en-US" sz="18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DAX Measures</a:t>
          </a:r>
          <a:endParaRPr lang="en-US" sz="1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0949B670-C782-44B2-ABCD-F1BE17868A09}" type="parTrans" cxnId="{C5D30B2B-1443-4FEC-B3C9-C1A47A417118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7B075319-09C4-48BE-9E21-0C87C56A31BC}" type="sibTrans" cxnId="{C5D30B2B-1443-4FEC-B3C9-C1A47A417118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809296A2-E3F7-45E0-9B89-E70B8E1C192C}">
      <dgm:prSet custT="1"/>
      <dgm:spPr/>
      <dgm:t>
        <a:bodyPr/>
        <a:lstStyle/>
        <a:p>
          <a:r>
            <a:rPr lang="en-US" sz="40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5</a:t>
          </a:r>
        </a:p>
        <a:p>
          <a:r>
            <a:rPr lang="en-US" sz="18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Dashboard Modules</a:t>
          </a:r>
          <a:endParaRPr lang="en-US" sz="1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03B1BBDB-936F-42FF-993E-45ED5E7E04C8}" type="parTrans" cxnId="{B04434DC-F6DA-4022-B7CD-806557F8A775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77BA945F-6A66-4B86-B2E8-75548CA8851E}" type="sibTrans" cxnId="{B04434DC-F6DA-4022-B7CD-806557F8A775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C4AB4093-9207-4A2D-AF02-AE82CCE61506}">
      <dgm:prSet custT="1"/>
      <dgm:spPr/>
      <dgm:t>
        <a:bodyPr/>
        <a:lstStyle/>
        <a:p>
          <a:r>
            <a:rPr lang="en-US" sz="40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40</a:t>
          </a:r>
        </a:p>
        <a:p>
          <a:r>
            <a:rPr lang="en-US" sz="18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Years of Historicl Data</a:t>
          </a:r>
          <a:endParaRPr lang="en-US" sz="1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9CF80C82-1AB2-4588-A34A-A0ED9D767495}" type="parTrans" cxnId="{0D08A70B-735A-43E0-89D8-93507CB41B38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A49F4E15-E2CC-4336-9429-57E843CDFA01}" type="sibTrans" cxnId="{0D08A70B-735A-43E0-89D8-93507CB41B38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7F298E44-0D84-4B9B-BCAA-256DA0CF252C}">
      <dgm:prSet custT="1"/>
      <dgm:spPr/>
      <dgm:t>
        <a:bodyPr/>
        <a:lstStyle/>
        <a:p>
          <a:r>
            <a:rPr lang="en-US" sz="4000" b="1" cap="none" spc="0" dirty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100%</a:t>
          </a:r>
        </a:p>
        <a:p>
          <a:r>
            <a:rPr lang="en-US" sz="1800" b="1" cap="none" spc="0" dirty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Data Integrity</a:t>
          </a:r>
        </a:p>
      </dgm:t>
    </dgm:pt>
    <dgm:pt modelId="{EB53F7C1-2696-42DD-B0D2-00BFD15BD4F3}" type="parTrans" cxnId="{73B208F6-974B-4DA0-9377-A8913295870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B64CC4D0-3CB9-4445-8D06-2724BEBEBDB0}" type="sibTrans" cxnId="{73B208F6-974B-4DA0-9377-A89132958702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B3C2B799-356F-463C-B27D-7F7DCF6B2BA9}">
      <dgm:prSet custT="1"/>
      <dgm:spPr/>
      <dgm:t>
        <a:bodyPr/>
        <a:lstStyle/>
        <a:p>
          <a:r>
            <a:rPr lang="en-US" sz="40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25+</a:t>
          </a:r>
        </a:p>
        <a:p>
          <a:r>
            <a:rPr lang="en-US" sz="1800" b="1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Test Cases Passed</a:t>
          </a:r>
          <a:endParaRPr lang="en-US" sz="1800" b="1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1C06ED4E-80A9-4791-9D27-2E5E4954A823}" type="parTrans" cxnId="{93941327-743F-4F47-A6A6-F8C42AF4304C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6A8D37E7-571D-43B4-A73D-A9031024E04B}" type="sibTrans" cxnId="{93941327-743F-4F47-A6A6-F8C42AF4304C}">
      <dgm:prSet/>
      <dgm:spPr/>
      <dgm:t>
        <a:bodyPr/>
        <a:lstStyle/>
        <a:p>
          <a:endParaRPr lang="en-US" b="1" cap="none" spc="0">
            <a:ln w="6600">
              <a:solidFill>
                <a:schemeClr val="accent2"/>
              </a:solidFill>
              <a:prstDash val="solid"/>
            </a:ln>
            <a:solidFill>
              <a:srgbClr val="FFFFFF"/>
            </a:solidFill>
            <a:effectLst>
              <a:outerShdw dist="38100" dir="2700000" algn="tl" rotWithShape="0">
                <a:schemeClr val="accent2"/>
              </a:outerShdw>
            </a:effectLst>
          </a:endParaRPr>
        </a:p>
      </dgm:t>
    </dgm:pt>
    <dgm:pt modelId="{16C7296C-AC11-472A-A6FC-9DB09AD9D147}" type="pres">
      <dgm:prSet presAssocID="{4954DC6F-7E9F-48B8-BD11-0C579D727058}" presName="diagram" presStyleCnt="0">
        <dgm:presLayoutVars>
          <dgm:dir/>
          <dgm:resizeHandles val="exact"/>
        </dgm:presLayoutVars>
      </dgm:prSet>
      <dgm:spPr/>
    </dgm:pt>
    <dgm:pt modelId="{209C72CF-9CA0-4FE0-B941-0E2E85942B3B}" type="pres">
      <dgm:prSet presAssocID="{5DEA6D8D-52E8-4302-9933-98BB48B16774}" presName="node" presStyleLbl="node1" presStyleIdx="0" presStyleCnt="6">
        <dgm:presLayoutVars>
          <dgm:bulletEnabled val="1"/>
        </dgm:presLayoutVars>
      </dgm:prSet>
      <dgm:spPr/>
    </dgm:pt>
    <dgm:pt modelId="{8247F252-A510-41ED-AA2D-3CDAE5BDEC0D}" type="pres">
      <dgm:prSet presAssocID="{3249E553-834A-4224-AAF7-5D854F59B50A}" presName="sibTrans" presStyleCnt="0"/>
      <dgm:spPr/>
    </dgm:pt>
    <dgm:pt modelId="{1B509369-6C55-4350-8681-80F25AFB391C}" type="pres">
      <dgm:prSet presAssocID="{3ACA71DD-5B0B-497E-B27A-60AB2640341C}" presName="node" presStyleLbl="node1" presStyleIdx="1" presStyleCnt="6">
        <dgm:presLayoutVars>
          <dgm:bulletEnabled val="1"/>
        </dgm:presLayoutVars>
      </dgm:prSet>
      <dgm:spPr/>
    </dgm:pt>
    <dgm:pt modelId="{D7DF9C2B-A159-44F4-B9B3-F5200E3B61DE}" type="pres">
      <dgm:prSet presAssocID="{7B075319-09C4-48BE-9E21-0C87C56A31BC}" presName="sibTrans" presStyleCnt="0"/>
      <dgm:spPr/>
    </dgm:pt>
    <dgm:pt modelId="{CD544DB0-DB93-4437-B512-BF464BC30E68}" type="pres">
      <dgm:prSet presAssocID="{809296A2-E3F7-45E0-9B89-E70B8E1C192C}" presName="node" presStyleLbl="node1" presStyleIdx="2" presStyleCnt="6">
        <dgm:presLayoutVars>
          <dgm:bulletEnabled val="1"/>
        </dgm:presLayoutVars>
      </dgm:prSet>
      <dgm:spPr/>
    </dgm:pt>
    <dgm:pt modelId="{CA7CB485-DE6E-4684-A73B-F7663894BC4E}" type="pres">
      <dgm:prSet presAssocID="{77BA945F-6A66-4B86-B2E8-75548CA8851E}" presName="sibTrans" presStyleCnt="0"/>
      <dgm:spPr/>
    </dgm:pt>
    <dgm:pt modelId="{A219B3DF-4AFE-4D95-AE6A-801EEDE2BC70}" type="pres">
      <dgm:prSet presAssocID="{C4AB4093-9207-4A2D-AF02-AE82CCE61506}" presName="node" presStyleLbl="node1" presStyleIdx="3" presStyleCnt="6">
        <dgm:presLayoutVars>
          <dgm:bulletEnabled val="1"/>
        </dgm:presLayoutVars>
      </dgm:prSet>
      <dgm:spPr/>
    </dgm:pt>
    <dgm:pt modelId="{9EE5D6DB-FC2D-48A7-8EE0-2B7D3722A03A}" type="pres">
      <dgm:prSet presAssocID="{A49F4E15-E2CC-4336-9429-57E843CDFA01}" presName="sibTrans" presStyleCnt="0"/>
      <dgm:spPr/>
    </dgm:pt>
    <dgm:pt modelId="{0D30443D-522B-4939-9970-E013A10B0B74}" type="pres">
      <dgm:prSet presAssocID="{7F298E44-0D84-4B9B-BCAA-256DA0CF252C}" presName="node" presStyleLbl="node1" presStyleIdx="4" presStyleCnt="6">
        <dgm:presLayoutVars>
          <dgm:bulletEnabled val="1"/>
        </dgm:presLayoutVars>
      </dgm:prSet>
      <dgm:spPr/>
    </dgm:pt>
    <dgm:pt modelId="{8FB85546-5EBC-417E-90EC-411008AD3A0A}" type="pres">
      <dgm:prSet presAssocID="{B64CC4D0-3CB9-4445-8D06-2724BEBEBDB0}" presName="sibTrans" presStyleCnt="0"/>
      <dgm:spPr/>
    </dgm:pt>
    <dgm:pt modelId="{A77484D5-3B17-4BFD-8E48-AF79F1B02291}" type="pres">
      <dgm:prSet presAssocID="{B3C2B799-356F-463C-B27D-7F7DCF6B2BA9}" presName="node" presStyleLbl="node1" presStyleIdx="5" presStyleCnt="6">
        <dgm:presLayoutVars>
          <dgm:bulletEnabled val="1"/>
        </dgm:presLayoutVars>
      </dgm:prSet>
      <dgm:spPr/>
    </dgm:pt>
  </dgm:ptLst>
  <dgm:cxnLst>
    <dgm:cxn modelId="{0D08A70B-735A-43E0-89D8-93507CB41B38}" srcId="{4954DC6F-7E9F-48B8-BD11-0C579D727058}" destId="{C4AB4093-9207-4A2D-AF02-AE82CCE61506}" srcOrd="3" destOrd="0" parTransId="{9CF80C82-1AB2-4588-A34A-A0ED9D767495}" sibTransId="{A49F4E15-E2CC-4336-9429-57E843CDFA01}"/>
    <dgm:cxn modelId="{E43F0C25-C475-4821-822B-614EE18B3332}" srcId="{4954DC6F-7E9F-48B8-BD11-0C579D727058}" destId="{5DEA6D8D-52E8-4302-9933-98BB48B16774}" srcOrd="0" destOrd="0" parTransId="{969B8752-4389-4F25-9F06-815A66F3F9A6}" sibTransId="{3249E553-834A-4224-AAF7-5D854F59B50A}"/>
    <dgm:cxn modelId="{93941327-743F-4F47-A6A6-F8C42AF4304C}" srcId="{4954DC6F-7E9F-48B8-BD11-0C579D727058}" destId="{B3C2B799-356F-463C-B27D-7F7DCF6B2BA9}" srcOrd="5" destOrd="0" parTransId="{1C06ED4E-80A9-4791-9D27-2E5E4954A823}" sibTransId="{6A8D37E7-571D-43B4-A73D-A9031024E04B}"/>
    <dgm:cxn modelId="{C5D30B2B-1443-4FEC-B3C9-C1A47A417118}" srcId="{4954DC6F-7E9F-48B8-BD11-0C579D727058}" destId="{3ACA71DD-5B0B-497E-B27A-60AB2640341C}" srcOrd="1" destOrd="0" parTransId="{0949B670-C782-44B2-ABCD-F1BE17868A09}" sibTransId="{7B075319-09C4-48BE-9E21-0C87C56A31BC}"/>
    <dgm:cxn modelId="{7F31D43D-3F79-4F0B-9F1A-218ADF701461}" type="presOf" srcId="{C4AB4093-9207-4A2D-AF02-AE82CCE61506}" destId="{A219B3DF-4AFE-4D95-AE6A-801EEDE2BC70}" srcOrd="0" destOrd="0" presId="urn:microsoft.com/office/officeart/2005/8/layout/default"/>
    <dgm:cxn modelId="{B2CF9860-4B79-498F-B027-FA74F7339660}" type="presOf" srcId="{7F298E44-0D84-4B9B-BCAA-256DA0CF252C}" destId="{0D30443D-522B-4939-9970-E013A10B0B74}" srcOrd="0" destOrd="0" presId="urn:microsoft.com/office/officeart/2005/8/layout/default"/>
    <dgm:cxn modelId="{0B747B67-99ED-43C1-A52E-8027CAE619DD}" type="presOf" srcId="{5DEA6D8D-52E8-4302-9933-98BB48B16774}" destId="{209C72CF-9CA0-4FE0-B941-0E2E85942B3B}" srcOrd="0" destOrd="0" presId="urn:microsoft.com/office/officeart/2005/8/layout/default"/>
    <dgm:cxn modelId="{114073B6-27D2-44A1-BEF3-B1E10CCF48E8}" type="presOf" srcId="{809296A2-E3F7-45E0-9B89-E70B8E1C192C}" destId="{CD544DB0-DB93-4437-B512-BF464BC30E68}" srcOrd="0" destOrd="0" presId="urn:microsoft.com/office/officeart/2005/8/layout/default"/>
    <dgm:cxn modelId="{F230F5C4-AA0A-487D-A123-6ADBB42B4073}" type="presOf" srcId="{3ACA71DD-5B0B-497E-B27A-60AB2640341C}" destId="{1B509369-6C55-4350-8681-80F25AFB391C}" srcOrd="0" destOrd="0" presId="urn:microsoft.com/office/officeart/2005/8/layout/default"/>
    <dgm:cxn modelId="{2BF94EC6-915F-4260-B514-92F896B83A87}" type="presOf" srcId="{B3C2B799-356F-463C-B27D-7F7DCF6B2BA9}" destId="{A77484D5-3B17-4BFD-8E48-AF79F1B02291}" srcOrd="0" destOrd="0" presId="urn:microsoft.com/office/officeart/2005/8/layout/default"/>
    <dgm:cxn modelId="{98E513CD-55DA-4D3D-864A-1BF2C23C91DF}" type="presOf" srcId="{4954DC6F-7E9F-48B8-BD11-0C579D727058}" destId="{16C7296C-AC11-472A-A6FC-9DB09AD9D147}" srcOrd="0" destOrd="0" presId="urn:microsoft.com/office/officeart/2005/8/layout/default"/>
    <dgm:cxn modelId="{B04434DC-F6DA-4022-B7CD-806557F8A775}" srcId="{4954DC6F-7E9F-48B8-BD11-0C579D727058}" destId="{809296A2-E3F7-45E0-9B89-E70B8E1C192C}" srcOrd="2" destOrd="0" parTransId="{03B1BBDB-936F-42FF-993E-45ED5E7E04C8}" sibTransId="{77BA945F-6A66-4B86-B2E8-75548CA8851E}"/>
    <dgm:cxn modelId="{73B208F6-974B-4DA0-9377-A89132958702}" srcId="{4954DC6F-7E9F-48B8-BD11-0C579D727058}" destId="{7F298E44-0D84-4B9B-BCAA-256DA0CF252C}" srcOrd="4" destOrd="0" parTransId="{EB53F7C1-2696-42DD-B0D2-00BFD15BD4F3}" sibTransId="{B64CC4D0-3CB9-4445-8D06-2724BEBEBDB0}"/>
    <dgm:cxn modelId="{D808AEAC-C153-4467-899D-A0FA1AFFA1B4}" type="presParOf" srcId="{16C7296C-AC11-472A-A6FC-9DB09AD9D147}" destId="{209C72CF-9CA0-4FE0-B941-0E2E85942B3B}" srcOrd="0" destOrd="0" presId="urn:microsoft.com/office/officeart/2005/8/layout/default"/>
    <dgm:cxn modelId="{D95A5CA4-5F3A-45B7-9149-E2B5737BE0B0}" type="presParOf" srcId="{16C7296C-AC11-472A-A6FC-9DB09AD9D147}" destId="{8247F252-A510-41ED-AA2D-3CDAE5BDEC0D}" srcOrd="1" destOrd="0" presId="urn:microsoft.com/office/officeart/2005/8/layout/default"/>
    <dgm:cxn modelId="{BF8664BC-0D5D-434E-97C6-E2EC10D27682}" type="presParOf" srcId="{16C7296C-AC11-472A-A6FC-9DB09AD9D147}" destId="{1B509369-6C55-4350-8681-80F25AFB391C}" srcOrd="2" destOrd="0" presId="urn:microsoft.com/office/officeart/2005/8/layout/default"/>
    <dgm:cxn modelId="{6C8E7749-C4FD-44A6-BACE-200B087041C5}" type="presParOf" srcId="{16C7296C-AC11-472A-A6FC-9DB09AD9D147}" destId="{D7DF9C2B-A159-44F4-B9B3-F5200E3B61DE}" srcOrd="3" destOrd="0" presId="urn:microsoft.com/office/officeart/2005/8/layout/default"/>
    <dgm:cxn modelId="{A7261D78-CABD-4498-AA02-89703DE46A95}" type="presParOf" srcId="{16C7296C-AC11-472A-A6FC-9DB09AD9D147}" destId="{CD544DB0-DB93-4437-B512-BF464BC30E68}" srcOrd="4" destOrd="0" presId="urn:microsoft.com/office/officeart/2005/8/layout/default"/>
    <dgm:cxn modelId="{FFEF4D13-CFF4-46A4-8F4B-155BBB5E7863}" type="presParOf" srcId="{16C7296C-AC11-472A-A6FC-9DB09AD9D147}" destId="{CA7CB485-DE6E-4684-A73B-F7663894BC4E}" srcOrd="5" destOrd="0" presId="urn:microsoft.com/office/officeart/2005/8/layout/default"/>
    <dgm:cxn modelId="{92C9B15F-5294-43BE-B6B4-B632D30BE848}" type="presParOf" srcId="{16C7296C-AC11-472A-A6FC-9DB09AD9D147}" destId="{A219B3DF-4AFE-4D95-AE6A-801EEDE2BC70}" srcOrd="6" destOrd="0" presId="urn:microsoft.com/office/officeart/2005/8/layout/default"/>
    <dgm:cxn modelId="{92CB7293-5B23-4293-830E-374466347881}" type="presParOf" srcId="{16C7296C-AC11-472A-A6FC-9DB09AD9D147}" destId="{9EE5D6DB-FC2D-48A7-8EE0-2B7D3722A03A}" srcOrd="7" destOrd="0" presId="urn:microsoft.com/office/officeart/2005/8/layout/default"/>
    <dgm:cxn modelId="{02DAEA07-54FA-46F7-B68E-AA4F123EF20D}" type="presParOf" srcId="{16C7296C-AC11-472A-A6FC-9DB09AD9D147}" destId="{0D30443D-522B-4939-9970-E013A10B0B74}" srcOrd="8" destOrd="0" presId="urn:microsoft.com/office/officeart/2005/8/layout/default"/>
    <dgm:cxn modelId="{7982F97B-12EF-453F-B4BA-1AAD77615033}" type="presParOf" srcId="{16C7296C-AC11-472A-A6FC-9DB09AD9D147}" destId="{8FB85546-5EBC-417E-90EC-411008AD3A0A}" srcOrd="9" destOrd="0" presId="urn:microsoft.com/office/officeart/2005/8/layout/default"/>
    <dgm:cxn modelId="{83F3F5F7-A4C8-4018-A55E-15155001F25B}" type="presParOf" srcId="{16C7296C-AC11-472A-A6FC-9DB09AD9D147}" destId="{A77484D5-3B17-4BFD-8E48-AF79F1B0229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66FAF-ADE2-4172-870A-849AF41E84C5}">
      <dsp:nvSpPr>
        <dsp:cNvPr id="0" name=""/>
        <dsp:cNvSpPr/>
      </dsp:nvSpPr>
      <dsp:spPr>
        <a:xfrm rot="2565643">
          <a:off x="5622467" y="3123742"/>
          <a:ext cx="662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662635" y="1619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F4CD1-1720-427C-A2FB-DB249141F425}">
      <dsp:nvSpPr>
        <dsp:cNvPr id="0" name=""/>
        <dsp:cNvSpPr/>
      </dsp:nvSpPr>
      <dsp:spPr>
        <a:xfrm>
          <a:off x="5710533" y="2207053"/>
          <a:ext cx="747334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747334" y="1619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BD636-53F4-4780-95C8-71F741FAC30F}">
      <dsp:nvSpPr>
        <dsp:cNvPr id="0" name=""/>
        <dsp:cNvSpPr/>
      </dsp:nvSpPr>
      <dsp:spPr>
        <a:xfrm rot="19037315">
          <a:off x="5621431" y="1288623"/>
          <a:ext cx="671903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671903" y="1619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7469FA-222E-432C-9D02-9AB3676728C6}">
      <dsp:nvSpPr>
        <dsp:cNvPr id="0" name=""/>
        <dsp:cNvSpPr/>
      </dsp:nvSpPr>
      <dsp:spPr>
        <a:xfrm>
          <a:off x="0" y="533339"/>
          <a:ext cx="5752527" cy="35970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  <dsp:sp modelId="{1E1AFDE0-0092-4D61-97C4-7B1F71B451A6}">
      <dsp:nvSpPr>
        <dsp:cNvPr id="0" name=""/>
        <dsp:cNvSpPr/>
      </dsp:nvSpPr>
      <dsp:spPr>
        <a:xfrm>
          <a:off x="6034180" y="841"/>
          <a:ext cx="1282362" cy="12823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baseline="0" dirty="0"/>
            <a:t>Schema Type</a:t>
          </a:r>
          <a:endParaRPr lang="en-US" sz="1600" kern="1200" dirty="0"/>
        </a:p>
      </dsp:txBody>
      <dsp:txXfrm>
        <a:off x="6221978" y="188639"/>
        <a:ext cx="906766" cy="906766"/>
      </dsp:txXfrm>
    </dsp:sp>
    <dsp:sp modelId="{BB5F342B-989F-44B6-94D9-54154373028E}">
      <dsp:nvSpPr>
        <dsp:cNvPr id="0" name=""/>
        <dsp:cNvSpPr/>
      </dsp:nvSpPr>
      <dsp:spPr>
        <a:xfrm>
          <a:off x="6457868" y="1582066"/>
          <a:ext cx="1282362" cy="12823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baseline="0" dirty="0"/>
            <a:t>Fact Tables</a:t>
          </a:r>
          <a:endParaRPr lang="en-US" sz="1600" kern="1200" dirty="0"/>
        </a:p>
      </dsp:txBody>
      <dsp:txXfrm>
        <a:off x="6645666" y="1769864"/>
        <a:ext cx="906766" cy="906766"/>
      </dsp:txXfrm>
    </dsp:sp>
    <dsp:sp modelId="{66906352-BC88-4869-877B-41DCA336FDCD}">
      <dsp:nvSpPr>
        <dsp:cNvPr id="0" name=""/>
        <dsp:cNvSpPr/>
      </dsp:nvSpPr>
      <dsp:spPr>
        <a:xfrm>
          <a:off x="6019408" y="3163291"/>
          <a:ext cx="1305996" cy="12823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baseline="0"/>
            <a:t>Dimension Tables</a:t>
          </a:r>
          <a:endParaRPr lang="en-US" sz="1600" kern="1200"/>
        </a:p>
      </dsp:txBody>
      <dsp:txXfrm>
        <a:off x="6210667" y="3351089"/>
        <a:ext cx="923478" cy="906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9C72CF-9CA0-4FE0-B941-0E2E85942B3B}">
      <dsp:nvSpPr>
        <dsp:cNvPr id="0" name=""/>
        <dsp:cNvSpPr/>
      </dsp:nvSpPr>
      <dsp:spPr>
        <a:xfrm>
          <a:off x="0" y="43117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400,000+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Records Processed</a:t>
          </a:r>
          <a:endParaRPr lang="en-US" sz="1800" b="1" kern="1200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0" y="431177"/>
        <a:ext cx="3055328" cy="1833196"/>
      </dsp:txXfrm>
    </dsp:sp>
    <dsp:sp modelId="{1B509369-6C55-4350-8681-80F25AFB391C}">
      <dsp:nvSpPr>
        <dsp:cNvPr id="0" name=""/>
        <dsp:cNvSpPr/>
      </dsp:nvSpPr>
      <dsp:spPr>
        <a:xfrm>
          <a:off x="3360860" y="43117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28+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DAX Measures</a:t>
          </a:r>
          <a:endParaRPr lang="en-US" sz="1800" b="1" kern="1200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3360860" y="431177"/>
        <a:ext cx="3055328" cy="1833196"/>
      </dsp:txXfrm>
    </dsp:sp>
    <dsp:sp modelId="{CD544DB0-DB93-4437-B512-BF464BC30E68}">
      <dsp:nvSpPr>
        <dsp:cNvPr id="0" name=""/>
        <dsp:cNvSpPr/>
      </dsp:nvSpPr>
      <dsp:spPr>
        <a:xfrm>
          <a:off x="6721721" y="43117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5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Dashboard Modules</a:t>
          </a:r>
          <a:endParaRPr lang="en-US" sz="1800" b="1" kern="1200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6721721" y="431177"/>
        <a:ext cx="3055328" cy="1833196"/>
      </dsp:txXfrm>
    </dsp:sp>
    <dsp:sp modelId="{A219B3DF-4AFE-4D95-AE6A-801EEDE2BC70}">
      <dsp:nvSpPr>
        <dsp:cNvPr id="0" name=""/>
        <dsp:cNvSpPr/>
      </dsp:nvSpPr>
      <dsp:spPr>
        <a:xfrm>
          <a:off x="0" y="256990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40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Years of Historicl Data</a:t>
          </a:r>
          <a:endParaRPr lang="en-US" sz="1800" b="1" kern="1200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0" y="2569907"/>
        <a:ext cx="3055328" cy="1833196"/>
      </dsp:txXfrm>
    </dsp:sp>
    <dsp:sp modelId="{0D30443D-522B-4939-9970-E013A10B0B74}">
      <dsp:nvSpPr>
        <dsp:cNvPr id="0" name=""/>
        <dsp:cNvSpPr/>
      </dsp:nvSpPr>
      <dsp:spPr>
        <a:xfrm>
          <a:off x="3360860" y="256990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 dirty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100%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 dirty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Data Integrity</a:t>
          </a:r>
        </a:p>
      </dsp:txBody>
      <dsp:txXfrm>
        <a:off x="3360860" y="2569907"/>
        <a:ext cx="3055328" cy="1833196"/>
      </dsp:txXfrm>
    </dsp:sp>
    <dsp:sp modelId="{A77484D5-3B17-4BFD-8E48-AF79F1B02291}">
      <dsp:nvSpPr>
        <dsp:cNvPr id="0" name=""/>
        <dsp:cNvSpPr/>
      </dsp:nvSpPr>
      <dsp:spPr>
        <a:xfrm>
          <a:off x="6721721" y="2569907"/>
          <a:ext cx="3055328" cy="18331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25+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>
              <a:ln w="6600"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rPr>
            <a:t>Test Cases Passed</a:t>
          </a:r>
          <a:endParaRPr lang="en-US" sz="1800" b="1" kern="1200" cap="none" spc="0" dirty="0">
            <a:ln w="6600">
              <a:prstDash val="solid"/>
            </a:ln>
            <a:effectLst>
              <a:outerShdw dist="38100" dir="2700000" algn="tl" rotWithShape="0">
                <a:schemeClr val="accent2"/>
              </a:outerShdw>
            </a:effectLst>
          </a:endParaRPr>
        </a:p>
      </dsp:txBody>
      <dsp:txXfrm>
        <a:off x="6721721" y="2569907"/>
        <a:ext cx="3055328" cy="1833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D81DDF-98D4-498E-A94D-DDD7A807AD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91BFCE-55A1-4C09-B4B5-9359AD6F4D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4FA28-26D5-4BDF-9A75-C27596ADE055}" type="datetimeFigureOut">
              <a:rPr lang="en-US" smtClean="0"/>
              <a:t>1/2/2026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EB1F3-97EE-4F0D-B402-E34820EC6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4877F-A04A-4D6A-A0A8-95CC6E2D2A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07CFE-5866-4B40-8953-42375E9B5D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250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E1D6F-8584-4A53-833D-DCA47225B220}" type="datetimeFigureOut">
              <a:rPr lang="en-US" smtClean="0"/>
              <a:t>1/2/2026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3874D-A20A-4B3E-9C12-F524953D5B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0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464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7464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13821" y="6370429"/>
            <a:ext cx="3500715" cy="309201"/>
          </a:xfrm>
        </p:spPr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77464" y="6370430"/>
            <a:ext cx="4973915" cy="30920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7464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0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allery 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394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3638" y="5144980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E9A20D-024F-4A17-9B20-526AA403725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0210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D8F60F-F9DD-4AAC-BF28-C004CCDF2D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73638" y="3128470"/>
            <a:ext cx="3024000" cy="1906565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F09FDD8-5B1C-4AAA-8EEC-0A77C9E477D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4595889" y="5144979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DF0B7E-E17E-4875-966D-4DE67F755B7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306587" y="5144978"/>
            <a:ext cx="3036438" cy="80740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85D963-B130-47E9-AFCC-AEBED2B1155B}"/>
              </a:ext>
            </a:extLst>
          </p:cNvPr>
          <p:cNvCxnSpPr>
            <a:cxnSpLocks/>
          </p:cNvCxnSpPr>
          <p:nvPr userDrawn="1"/>
        </p:nvCxnSpPr>
        <p:spPr>
          <a:xfrm>
            <a:off x="448407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A9B6CF-713A-4942-BE35-A61AFCDDFD3D}"/>
              </a:ext>
            </a:extLst>
          </p:cNvPr>
          <p:cNvCxnSpPr>
            <a:cxnSpLocks/>
          </p:cNvCxnSpPr>
          <p:nvPr userDrawn="1"/>
        </p:nvCxnSpPr>
        <p:spPr>
          <a:xfrm>
            <a:off x="7757747" y="5144978"/>
            <a:ext cx="0" cy="80740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809A32-C7A4-4739-994B-BE492F855A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0908" y="1617663"/>
            <a:ext cx="9618391" cy="1336675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1ABD52-D5FE-4FC2-8449-5DA0E528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270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6069" y="6332578"/>
            <a:ext cx="4315852" cy="320123"/>
          </a:xfrm>
        </p:spPr>
        <p:txBody>
          <a:bodyPr/>
          <a:lstStyle>
            <a:lvl1pPr algn="r">
              <a:defRPr/>
            </a:lvl1pPr>
          </a:lstStyle>
          <a:p>
            <a:fld id="{2D202488-4139-4052-B998-251C9C912739}" type="datetimeFigureOut">
              <a:rPr lang="en-US" noProof="0" smtClean="0"/>
              <a:pPr/>
              <a:t>1/2/2026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6332578"/>
            <a:ext cx="5541004" cy="320931"/>
          </a:xfrm>
        </p:spPr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8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C414FF1F-6558-4E39-87DB-276E44F5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88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0777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0777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36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2239" y="2161853"/>
            <a:ext cx="4645152" cy="344859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8679" y="2168318"/>
            <a:ext cx="4645152" cy="3441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607D-9DE2-4687-AAF8-EF2427252A90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2F96D46B-C1B8-46AB-87DF-61A8058B1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5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7315" y="1950795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7315" y="2755515"/>
            <a:ext cx="4645152" cy="264445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2486" y="1954249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486" y="2752737"/>
            <a:ext cx="4645152" cy="263737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84AA55-1960-47F4-BA3C-E97A6F2D0B19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9471694-1220-4CFC-A31F-622E5D3D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74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95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B55B52-B62C-4800-AAC1-B15AF2FE1F45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DF0054B-B64C-418E-A1B8-428EE4A1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A680F6-C147-410B-94DF-19850752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94656" y="1865037"/>
            <a:ext cx="8802688" cy="31279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242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 </a:t>
            </a:r>
          </a:p>
        </p:txBody>
      </p:sp>
    </p:spTree>
    <p:extLst>
      <p:ext uri="{BB962C8B-B14F-4D97-AF65-F5344CB8AC3E}">
        <p14:creationId xmlns:p14="http://schemas.microsoft.com/office/powerpoint/2010/main" val="377124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46" y="1645522"/>
            <a:ext cx="5807176" cy="3840852"/>
          </a:xfrm>
        </p:spPr>
        <p:txBody>
          <a:bodyPr anchor="ctr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0909" y="1645522"/>
            <a:ext cx="3600000" cy="3836725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02488-4139-4052-B998-251C9C912739}" type="datetimeFigureOut">
              <a:rPr lang="en-US" noProof="0" smtClean="0"/>
              <a:t>1/2/2026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Footer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C09F73-0AD6-4A1E-A331-75A00B808982}"/>
              </a:ext>
            </a:extLst>
          </p:cNvPr>
          <p:cNvCxnSpPr/>
          <p:nvPr userDrawn="1"/>
        </p:nvCxnSpPr>
        <p:spPr>
          <a:xfrm>
            <a:off x="1292239" y="1486603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B74F78C-6D32-47C3-ABB2-6E7092A9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65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4363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96923" y="634079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D202488-4139-4052-B998-251C9C912739}" type="datetimeFigureOut">
              <a:rPr lang="en-US" noProof="0" smtClean="0"/>
              <a:pPr/>
              <a:t>1/2/2026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4364" y="6339730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Footer Here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58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7" r:id="rId7"/>
    <p:sldLayoutId id="2147483691" r:id="rId8"/>
    <p:sldLayoutId id="2147483692" r:id="rId9"/>
    <p:sldLayoutId id="2147483696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5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6.svg"/><Relationship Id="rId9" Type="http://schemas.microsoft.com/office/2007/relationships/diagramDrawing" Target="../diagrams/drawin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awadhi123/indian-election-dataset" TargetMode="Externa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4.sv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9377-2CF7-4398-A4D9-6F1BCF8E48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ELECTVIZ</a:t>
            </a:r>
            <a:br>
              <a:rPr lang="en-US" dirty="0"/>
            </a:br>
            <a:r>
              <a:rPr lang="en-US" sz="3600" b="1" dirty="0"/>
              <a:t>Election Data Visualization for media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67237-DD9F-495A-8902-ABCA2F8EC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096011"/>
            <a:ext cx="12192000" cy="977621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/>
              <a:t>Presented by –  Team C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9646C8B-4F88-4550-86CB-E7211DFC6493}"/>
              </a:ext>
            </a:extLst>
          </p:cNvPr>
          <p:cNvSpPr txBox="1">
            <a:spLocks/>
          </p:cNvSpPr>
          <p:nvPr/>
        </p:nvSpPr>
        <p:spPr>
          <a:xfrm>
            <a:off x="1777464" y="3701022"/>
            <a:ext cx="8637072" cy="478277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Infosys Springboard Internship 6.0 | Final Project Presentation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8C1EEDB-6A85-4135-968A-11A644A95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98923"/>
              </p:ext>
            </p:extLst>
          </p:nvPr>
        </p:nvGraphicFramePr>
        <p:xfrm>
          <a:off x="143692" y="5620422"/>
          <a:ext cx="11904615" cy="560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923">
                  <a:extLst>
                    <a:ext uri="{9D8B030D-6E8A-4147-A177-3AD203B41FA5}">
                      <a16:colId xmlns:a16="http://schemas.microsoft.com/office/drawing/2014/main" val="1298563647"/>
                    </a:ext>
                  </a:extLst>
                </a:gridCol>
                <a:gridCol w="2380923">
                  <a:extLst>
                    <a:ext uri="{9D8B030D-6E8A-4147-A177-3AD203B41FA5}">
                      <a16:colId xmlns:a16="http://schemas.microsoft.com/office/drawing/2014/main" val="4141266122"/>
                    </a:ext>
                  </a:extLst>
                </a:gridCol>
                <a:gridCol w="2379200">
                  <a:extLst>
                    <a:ext uri="{9D8B030D-6E8A-4147-A177-3AD203B41FA5}">
                      <a16:colId xmlns:a16="http://schemas.microsoft.com/office/drawing/2014/main" val="1334538859"/>
                    </a:ext>
                  </a:extLst>
                </a:gridCol>
                <a:gridCol w="2382646">
                  <a:extLst>
                    <a:ext uri="{9D8B030D-6E8A-4147-A177-3AD203B41FA5}">
                      <a16:colId xmlns:a16="http://schemas.microsoft.com/office/drawing/2014/main" val="1205148338"/>
                    </a:ext>
                  </a:extLst>
                </a:gridCol>
                <a:gridCol w="2380923">
                  <a:extLst>
                    <a:ext uri="{9D8B030D-6E8A-4147-A177-3AD203B41FA5}">
                      <a16:colId xmlns:a16="http://schemas.microsoft.com/office/drawing/2014/main" val="1585144625"/>
                    </a:ext>
                  </a:extLst>
                </a:gridCol>
              </a:tblGrid>
              <a:tr h="5424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B71E42"/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ASHISH RANSING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N. MANJUSHRI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VARSHITA P. D.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PRATHAM S. SALIAN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KANUKANTHI DEEPIKA</a:t>
                      </a:r>
                    </a:p>
                    <a:p>
                      <a:pPr algn="ctr"/>
                      <a:endParaRPr lang="en-US" sz="1400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812694"/>
                  </a:ext>
                </a:extLst>
              </a:tr>
            </a:tbl>
          </a:graphicData>
        </a:graphic>
      </p:graphicFrame>
      <p:sp>
        <p:nvSpPr>
          <p:cNvPr id="6" name="Subtitle 2">
            <a:extLst>
              <a:ext uri="{FF2B5EF4-FFF2-40B4-BE49-F238E27FC236}">
                <a16:creationId xmlns:a16="http://schemas.microsoft.com/office/drawing/2014/main" id="{842EB6BD-8B4F-40CB-8D53-62FF792D0B5A}"/>
              </a:ext>
            </a:extLst>
          </p:cNvPr>
          <p:cNvSpPr txBox="1">
            <a:spLocks/>
          </p:cNvSpPr>
          <p:nvPr/>
        </p:nvSpPr>
        <p:spPr>
          <a:xfrm>
            <a:off x="0" y="4058316"/>
            <a:ext cx="12192000" cy="478276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Project mentor - 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</a:rPr>
              <a:t>nityashri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s. j. </a:t>
            </a:r>
          </a:p>
        </p:txBody>
      </p:sp>
    </p:spTree>
    <p:extLst>
      <p:ext uri="{BB962C8B-B14F-4D97-AF65-F5344CB8AC3E}">
        <p14:creationId xmlns:p14="http://schemas.microsoft.com/office/powerpoint/2010/main" val="2614489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Module 2: State Battlegrounds</a:t>
            </a:r>
          </a:p>
        </p:txBody>
      </p:sp>
      <p:pic>
        <p:nvPicPr>
          <p:cNvPr id="4" name="Graphic 3" descr="Map with pin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3" y="1926888"/>
            <a:ext cx="3690013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Theme:  The Regional Deep Dive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Granular analysis of Legislative Assembly results and local efficiency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State-specific filtering capabilities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Efficiency Analyzer (Vote Share vs Strike Rate)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Leadership Timeline tracking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Assembly-level dominance 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8D82E-BC10-4EC7-8431-FDF0CEE4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39239" y="1998164"/>
            <a:ext cx="6331390" cy="355457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5507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700" b="1" dirty="0"/>
              <a:t>Module 3: Party Strategy &amp; Performance</a:t>
            </a:r>
          </a:p>
        </p:txBody>
      </p:sp>
      <p:pic>
        <p:nvPicPr>
          <p:cNvPr id="4" name="Graphic 3" descr="Upward trend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3" y="1876911"/>
            <a:ext cx="3844604" cy="367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Theme:  The ROI of Politics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Evaluate campaign efficiency beyond simple seat counts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Efficiency Matrix Scatter Plot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Performance Scorecard Table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Regional Power Centers (Top 5 States)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Vote-to-Seat Conversion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Party Base Identification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8D82E-BC10-4EC7-8431-FDF0CEE4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51120" y="1998164"/>
            <a:ext cx="6307629" cy="355457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61442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Module 4: Demographic Analysis</a:t>
            </a:r>
          </a:p>
        </p:txBody>
      </p:sp>
      <p:pic>
        <p:nvPicPr>
          <p:cNvPr id="4" name="Graphic 3" descr="Users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3" y="1811473"/>
            <a:ext cx="3690013" cy="386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Theme:  The Social Health Check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Analyze human element of elections - voter participation and gender inclusivity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Gender Gap Analysis (Candidates vs Winners)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Female Success Rate Gauge (33% benchmark)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Voter Turnout Heatmaps by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8D82E-BC10-4EC7-8431-FDF0CEE4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38967" y="2006702"/>
            <a:ext cx="6331935" cy="35375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152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Module 5: Election War Room</a:t>
            </a:r>
          </a:p>
        </p:txBody>
      </p:sp>
      <p:pic>
        <p:nvPicPr>
          <p:cNvPr id="4" name="Graphic 3" descr="Flag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3" y="1788389"/>
            <a:ext cx="3690013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Theme:  Critical Alerts &amp; Volatility -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High-stakes command center for live reporting and margin analysis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Nail Biters Table (&lt;5,000 vote margins)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Fortress Seats (&gt;100,000 vote margins)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Competitiveness Analysis by Category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8D82E-BC10-4EC7-8431-FDF0CEE4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38967" y="2005652"/>
            <a:ext cx="6331935" cy="35396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78455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Testing &amp; Validation</a:t>
            </a:r>
          </a:p>
        </p:txBody>
      </p:sp>
      <p:pic>
        <p:nvPicPr>
          <p:cNvPr id="4" name="Graphic 3" descr="Checklist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648953"/>
            <a:ext cx="9603275" cy="395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Rigorous testing phase ensuring system integrity: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Data Accuracy: Aggregate reconciliation confirming zero data loss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Edge-Case Validation: Testing smallest winning margins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Cross-Filtering Stress Test: Verifying filter propagation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Temporal Logic: Validating time-intelligence measures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Interactivity Testing: Confirming context transitions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dirty="0"/>
              <a:t>25+ test cases executed successfully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065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Key Achievements</a:t>
            </a:r>
          </a:p>
        </p:txBody>
      </p:sp>
      <p:pic>
        <p:nvPicPr>
          <p:cNvPr id="4" name="Graphic 3" descr="Ribbon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FFC8ADD-2FDA-4191-B12D-9E4895A5E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228986"/>
              </p:ext>
            </p:extLst>
          </p:nvPr>
        </p:nvGraphicFramePr>
        <p:xfrm>
          <a:off x="1294362" y="1329136"/>
          <a:ext cx="9777050" cy="4834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2612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Challenges &amp; Solutions</a:t>
            </a:r>
          </a:p>
        </p:txBody>
      </p:sp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926E44-F50F-4142-B068-8F3B2BD3BB9B}"/>
              </a:ext>
            </a:extLst>
          </p:cNvPr>
          <p:cNvSpPr txBox="1"/>
          <p:nvPr/>
        </p:nvSpPr>
        <p:spPr>
          <a:xfrm>
            <a:off x="1294363" y="2146787"/>
            <a:ext cx="4677336" cy="3269040"/>
          </a:xfrm>
          <a:prstGeom prst="snip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DC2626"/>
                </a:solidFill>
                <a:effectLst/>
                <a:latin typeface="+mj-lt"/>
              </a:rPr>
              <a:t>Challenges</a:t>
            </a:r>
          </a:p>
          <a:p>
            <a:pPr algn="l">
              <a:spcAft>
                <a:spcPts val="1800"/>
              </a:spcAft>
            </a:pPr>
            <a:r>
              <a:rPr lang="en-US" sz="2000" b="0" i="0" dirty="0">
                <a:solidFill>
                  <a:srgbClr val="DC2626"/>
                </a:solidFill>
                <a:effectLst/>
                <a:latin typeface="+mj-lt"/>
              </a:rPr>
              <a:t>▸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Naming inconsistencies across 40 years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DC2626"/>
                </a:solidFill>
                <a:effectLst/>
                <a:latin typeface="+mj-lt"/>
              </a:rPr>
              <a:t>▸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Missing derived metrics in raw data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DC2626"/>
                </a:solidFill>
                <a:effectLst/>
                <a:latin typeface="+mj-lt"/>
              </a:rPr>
              <a:t>▸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Complex Galaxy Schema design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DC2626"/>
                </a:solidFill>
                <a:effectLst/>
                <a:latin typeface="+mj-lt"/>
              </a:rPr>
              <a:t>▸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Performance with 400k+ records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DC2626"/>
                </a:solidFill>
                <a:effectLst/>
                <a:latin typeface="+mj-lt"/>
              </a:rPr>
              <a:t>▸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Real-time filtering requirements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DD0D4-7D68-4F4B-8E9F-BB8166E95488}"/>
              </a:ext>
            </a:extLst>
          </p:cNvPr>
          <p:cNvSpPr txBox="1"/>
          <p:nvPr/>
        </p:nvSpPr>
        <p:spPr>
          <a:xfrm>
            <a:off x="6343478" y="2146787"/>
            <a:ext cx="4681728" cy="3273552"/>
          </a:xfrm>
          <a:prstGeom prst="snip2DiagRect">
            <a:avLst>
              <a:gd name="adj1" fmla="val 16431"/>
              <a:gd name="adj2" fmla="val 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00B050"/>
                </a:solidFill>
                <a:effectLst/>
                <a:latin typeface="+mj-lt"/>
              </a:rPr>
              <a:t>Solutions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16A34A"/>
                </a:solidFill>
                <a:effectLst/>
                <a:latin typeface="+mj-lt"/>
              </a:rPr>
              <a:t>✓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Python-driven normalization pipeline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16A34A"/>
                </a:solidFill>
                <a:effectLst/>
                <a:latin typeface="+mj-lt"/>
              </a:rPr>
              <a:t>✓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Custom DAX measure engineering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16A34A"/>
                </a:solidFill>
                <a:effectLst/>
                <a:latin typeface="+mj-lt"/>
              </a:rPr>
              <a:t>✓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Optimized data modeling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16A34A"/>
                </a:solidFill>
                <a:effectLst/>
                <a:latin typeface="+mj-lt"/>
              </a:rPr>
              <a:t>✓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Performance-tuned visualizations</a:t>
            </a:r>
          </a:p>
          <a:p>
            <a:pPr algn="l">
              <a:spcAft>
                <a:spcPts val="1800"/>
              </a:spcAft>
            </a:pPr>
            <a:r>
              <a:rPr lang="en-US" b="0" i="0" dirty="0">
                <a:solidFill>
                  <a:srgbClr val="16A34A"/>
                </a:solidFill>
                <a:effectLst/>
                <a:latin typeface="+mj-lt"/>
              </a:rPr>
              <a:t>✓</a:t>
            </a:r>
            <a:r>
              <a:rPr lang="en-US" b="0" i="0" dirty="0">
                <a:solidFill>
                  <a:srgbClr val="374151"/>
                </a:solidFill>
                <a:effectLst/>
                <a:latin typeface="+mj-lt"/>
              </a:rPr>
              <a:t>Dynamic context filtering</a:t>
            </a:r>
          </a:p>
        </p:txBody>
      </p:sp>
    </p:spTree>
    <p:extLst>
      <p:ext uri="{BB962C8B-B14F-4D97-AF65-F5344CB8AC3E}">
        <p14:creationId xmlns:p14="http://schemas.microsoft.com/office/powerpoint/2010/main" val="20859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674657"/>
          </a:xfrm>
        </p:spPr>
        <p:txBody>
          <a:bodyPr>
            <a:normAutofit/>
          </a:bodyPr>
          <a:lstStyle/>
          <a:p>
            <a:r>
              <a:rPr lang="en-US" sz="2800" b="1" dirty="0"/>
              <a:t>TEAM CONTRIBUTIONS &amp; ROLES</a:t>
            </a:r>
          </a:p>
        </p:txBody>
      </p:sp>
      <p:pic>
        <p:nvPicPr>
          <p:cNvPr id="4" name="Graphic 3" descr="Employee badge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CEA4C05-61E8-4330-964E-B1E770C18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941149"/>
              </p:ext>
            </p:extLst>
          </p:nvPr>
        </p:nvGraphicFramePr>
        <p:xfrm>
          <a:off x="1371600" y="1685365"/>
          <a:ext cx="9526039" cy="377323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506071">
                  <a:extLst>
                    <a:ext uri="{9D8B030D-6E8A-4147-A177-3AD203B41FA5}">
                      <a16:colId xmlns:a16="http://schemas.microsoft.com/office/drawing/2014/main" val="3465017810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878854390"/>
                    </a:ext>
                  </a:extLst>
                </a:gridCol>
                <a:gridCol w="6944204">
                  <a:extLst>
                    <a:ext uri="{9D8B030D-6E8A-4147-A177-3AD203B41FA5}">
                      <a16:colId xmlns:a16="http://schemas.microsoft.com/office/drawing/2014/main" val="2067962481"/>
                    </a:ext>
                  </a:extLst>
                </a:gridCol>
              </a:tblGrid>
              <a:tr h="489460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Team Member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Role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Key Contributions &amp; Deliverables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50309"/>
                  </a:ext>
                </a:extLst>
              </a:tr>
              <a:tr h="90633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Ashish Ransing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Group Leader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Dashboard Architecture: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Built the Command Center (Page 1) &amp; State Analysis (Page 2).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UI/UX Lead: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Finalized formatting, color themes, and navigation across all pages.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Tech Support: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Assisted team with complex DAX logic.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972891"/>
                  </a:ext>
                </a:extLst>
              </a:tr>
              <a:tr h="90633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N. Manjushri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Data Engineer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ETL Pipeline: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Handled Data Collection, Cleaning, and Transformation.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Data Modeling: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Prepared the schema for Power BI ingestion.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Standardization: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Fixed inconsistent party names/years via Python.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548298"/>
                  </a:ext>
                </a:extLst>
              </a:tr>
              <a:tr h="90633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Varshita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P. D.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Developer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Strategy Module: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Designed &amp; Built Page 3 (Scatter Plots/Matrices).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Backend Logic: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Developed 50% of the core DAX measures (Performance metrics).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584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069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674657"/>
          </a:xfrm>
        </p:spPr>
        <p:txBody>
          <a:bodyPr>
            <a:normAutofit/>
          </a:bodyPr>
          <a:lstStyle/>
          <a:p>
            <a:r>
              <a:rPr lang="en-US" sz="2800" b="1" dirty="0"/>
              <a:t>TEAM CONTRIBUTIONS &amp; ROLES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CEA4C05-61E8-4330-964E-B1E770C18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092679"/>
              </p:ext>
            </p:extLst>
          </p:nvPr>
        </p:nvGraphicFramePr>
        <p:xfrm>
          <a:off x="1371600" y="1685365"/>
          <a:ext cx="9526039" cy="230213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70212">
                  <a:extLst>
                    <a:ext uri="{9D8B030D-6E8A-4147-A177-3AD203B41FA5}">
                      <a16:colId xmlns:a16="http://schemas.microsoft.com/office/drawing/2014/main" val="3465017810"/>
                    </a:ext>
                  </a:extLst>
                </a:gridCol>
                <a:gridCol w="1120588">
                  <a:extLst>
                    <a:ext uri="{9D8B030D-6E8A-4147-A177-3AD203B41FA5}">
                      <a16:colId xmlns:a16="http://schemas.microsoft.com/office/drawing/2014/main" val="878854390"/>
                    </a:ext>
                  </a:extLst>
                </a:gridCol>
                <a:gridCol w="6935239">
                  <a:extLst>
                    <a:ext uri="{9D8B030D-6E8A-4147-A177-3AD203B41FA5}">
                      <a16:colId xmlns:a16="http://schemas.microsoft.com/office/drawing/2014/main" val="2067962481"/>
                    </a:ext>
                  </a:extLst>
                </a:gridCol>
              </a:tblGrid>
              <a:tr h="489460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Team Member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Role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Key Contributions &amp; Deliverables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050309"/>
                  </a:ext>
                </a:extLst>
              </a:tr>
              <a:tr h="90633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Pratham S. Salian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Developer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Demographics Module: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Designed &amp; Built Page 4 (Gender &amp; Turnout analysis).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Backend Logic: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Developed the remaining 50% of DAX measures (Demographic metrics).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975098"/>
                  </a:ext>
                </a:extLst>
              </a:tr>
              <a:tr h="906335"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 err="1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Kanukanthi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Deepika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Analyst</a:t>
                      </a:r>
                      <a:endParaRPr lang="en-US" sz="140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War Room Module: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Designed &amp; Built Page 5 (Margin Analysis tables).</a:t>
                      </a:r>
                    </a:p>
                    <a:p>
                      <a:pPr algn="l" rtl="0"/>
                      <a:b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• </a:t>
                      </a:r>
                      <a:r>
                        <a:rPr lang="en-US" sz="14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EDA:</a:t>
                      </a:r>
                      <a:r>
                        <a:rPr lang="en-US" sz="140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 Conducted initial Exploratory Data Analysis to identify key trends.</a:t>
                      </a:r>
                    </a:p>
                  </a:txBody>
                  <a:tcPr marT="60960" marB="609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7359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94CF2E-BD44-4EF4-B058-CFF06FF78164}"/>
              </a:ext>
            </a:extLst>
          </p:cNvPr>
          <p:cNvSpPr txBox="1"/>
          <p:nvPr/>
        </p:nvSpPr>
        <p:spPr>
          <a:xfrm>
            <a:off x="1371600" y="4119300"/>
            <a:ext cx="9526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Note:</a:t>
            </a:r>
            <a:r>
              <a:rPr lang="en-US" dirty="0"/>
              <a:t> Technical Documentation and Reporting were collaboratively drafted with individual ownership of specific sections.</a:t>
            </a:r>
          </a:p>
        </p:txBody>
      </p:sp>
      <p:pic>
        <p:nvPicPr>
          <p:cNvPr id="7" name="Graphic 6" descr="Employee badge">
            <a:extLst>
              <a:ext uri="{FF2B5EF4-FFF2-40B4-BE49-F238E27FC236}">
                <a16:creationId xmlns:a16="http://schemas.microsoft.com/office/drawing/2014/main" id="{D81D08E7-45D3-41ED-A977-0B9B96D1F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Conclusion</a:t>
            </a:r>
          </a:p>
        </p:txBody>
      </p:sp>
      <p:pic>
        <p:nvPicPr>
          <p:cNvPr id="4" name="Graphic 3" descr="Presentation with bar chart RTL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738348"/>
            <a:ext cx="9603275" cy="390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chemeClr val="tx1"/>
              </a:buClr>
            </a:pPr>
            <a:r>
              <a:rPr lang="en-US" sz="1800" b="1" dirty="0"/>
              <a:t>Synthesis: </a:t>
            </a:r>
            <a:r>
              <a:rPr lang="en-US" sz="1800" dirty="0"/>
              <a:t>Successfully transformed 40 years of raw data (400k+ records) into a high-performance, broadcast-ready Command Center.</a:t>
            </a:r>
          </a:p>
          <a:p>
            <a:pPr>
              <a:buClr>
                <a:schemeClr val="tx1"/>
              </a:buClr>
            </a:pPr>
            <a:r>
              <a:rPr lang="en-US" sz="1800" b="1" dirty="0"/>
              <a:t>Innovation: </a:t>
            </a:r>
            <a:r>
              <a:rPr lang="en-US" sz="1800" dirty="0"/>
              <a:t>Engineered "hidden" metrics like Strike Rate and Margin Categories to provide deep strategic insights.</a:t>
            </a:r>
          </a:p>
          <a:p>
            <a:pPr>
              <a:buClr>
                <a:schemeClr val="tx1"/>
              </a:buClr>
            </a:pPr>
            <a:r>
              <a:rPr lang="en-US" sz="1800" b="1" dirty="0"/>
              <a:t>Reliability: </a:t>
            </a:r>
            <a:r>
              <a:rPr lang="en-US" sz="1800" dirty="0"/>
              <a:t>Achieved 100% Data Integrity through rigorous Aggregate Reconciliation and "Safe-DAX" error handling.</a:t>
            </a:r>
          </a:p>
          <a:p>
            <a:pPr>
              <a:buClr>
                <a:schemeClr val="tx1"/>
              </a:buClr>
            </a:pPr>
            <a:r>
              <a:rPr lang="en-US" sz="1800" b="1" dirty="0"/>
              <a:t>Media Value: </a:t>
            </a:r>
            <a:r>
              <a:rPr lang="en-US" sz="1800" dirty="0"/>
              <a:t>Provides newsrooms with instant, actionable intelligence for live reporting on swings and mandates.</a:t>
            </a:r>
          </a:p>
          <a:p>
            <a:pPr>
              <a:buClr>
                <a:schemeClr val="tx1"/>
              </a:buClr>
            </a:pPr>
            <a:r>
              <a:rPr lang="en-US" sz="1800" b="1" dirty="0"/>
              <a:t>Final Status: </a:t>
            </a:r>
            <a:r>
              <a:rPr lang="en-US" sz="1800" dirty="0"/>
              <a:t>100% Complete and fully optimized deployed along with final documentation on GitHub.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7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Project Overview</a:t>
            </a:r>
          </a:p>
        </p:txBody>
      </p:sp>
      <p:pic>
        <p:nvPicPr>
          <p:cNvPr id="4" name="Graphic 3" descr="Eye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742368"/>
            <a:ext cx="960327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broadcast-quality Election Intelligence Dashboard engineered for high-pressure newsroom environments and professional media analytics.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Comprehensive 5-page interactive dashboard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Processes 400,000+ granular election records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Spans four decades of Indian political history (1977-2014)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Delivers seamless "Macro-to-Micro" analytical narrative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Powers real-time election intelligence for media professionals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4298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AB3BB8-279D-483E-B34A-F7C743BA1BBD}"/>
              </a:ext>
            </a:extLst>
          </p:cNvPr>
          <p:cNvSpPr txBox="1"/>
          <p:nvPr/>
        </p:nvSpPr>
        <p:spPr>
          <a:xfrm>
            <a:off x="0" y="1859286"/>
            <a:ext cx="1219199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b="1" cap="none" dirty="0">
                <a:latin typeface="Impact" panose="020B0806030902050204" pitchFamily="34" charset="0"/>
              </a:rPr>
              <a:t>Thank</a:t>
            </a:r>
            <a:r>
              <a:rPr lang="en-US" sz="13800" b="1" cap="none" dirty="0">
                <a:latin typeface="Bahnschrift Condensed" panose="020B0502040204020203" pitchFamily="34" charset="0"/>
              </a:rPr>
              <a:t> </a:t>
            </a:r>
            <a:r>
              <a:rPr lang="en-US" sz="13800" b="1" cap="none" dirty="0">
                <a:latin typeface="Impact" panose="020B0806030902050204" pitchFamily="34" charset="0"/>
              </a:rPr>
              <a:t>You !!</a:t>
            </a:r>
            <a:endParaRPr lang="en-US" sz="138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3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The Challenge</a:t>
            </a:r>
          </a:p>
        </p:txBody>
      </p:sp>
      <p:pic>
        <p:nvPicPr>
          <p:cNvPr id="4" name="Graphic 3" descr="Bullseye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742367"/>
            <a:ext cx="960327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Media analysts needed a comprehensive tool to transform vast election data into actionable intelligence.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Raw datasets lacking critical derived metrics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naming inconsistency across political entities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Missing visual assets (party logos, standardized colors)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Need for instant national-to-constituency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Requirement for broadcast-ready visualizations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180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Project Objectives</a:t>
            </a:r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776738"/>
            <a:ext cx="960327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Historical Archiving: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Standardize and visualize 400,000+ election records from 1977 to 2014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Metric Innovation: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Engineer hidden metrics like Strike Rate, Winning Margin, and Voter Turnout %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Media-Ready Storytelling: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Create visual narratives featuring "Nail-Biter" contests and "Landslide" victories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Real-Time Intelligence: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Enable instant synthesis of national trends and regional battleground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Strategic Asset: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 critical tools for media analysts and live reporting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93491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Technology Stack</a:t>
            </a:r>
          </a:p>
        </p:txBody>
      </p:sp>
      <p:pic>
        <p:nvPicPr>
          <p:cNvPr id="4" name="Graphic 3" descr="Internet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68C12C-4546-479E-A7F5-0D0AE1F63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036663"/>
              </p:ext>
            </p:extLst>
          </p:nvPr>
        </p:nvGraphicFramePr>
        <p:xfrm>
          <a:off x="1443318" y="1658471"/>
          <a:ext cx="9296400" cy="4397124"/>
        </p:xfrm>
        <a:graphic>
          <a:graphicData uri="http://schemas.openxmlformats.org/drawingml/2006/table">
            <a:tbl>
              <a:tblPr firstRow="1" firstCol="1" bandRow="1"/>
              <a:tblGrid>
                <a:gridCol w="4446494">
                  <a:extLst>
                    <a:ext uri="{9D8B030D-6E8A-4147-A177-3AD203B41FA5}">
                      <a16:colId xmlns:a16="http://schemas.microsoft.com/office/drawing/2014/main" val="748401619"/>
                    </a:ext>
                  </a:extLst>
                </a:gridCol>
                <a:gridCol w="4849906">
                  <a:extLst>
                    <a:ext uri="{9D8B030D-6E8A-4147-A177-3AD203B41FA5}">
                      <a16:colId xmlns:a16="http://schemas.microsoft.com/office/drawing/2014/main" val="2544142604"/>
                    </a:ext>
                  </a:extLst>
                </a:gridCol>
              </a:tblGrid>
              <a:tr h="5566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en-US" sz="1600" b="1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 SELECTED</a:t>
                      </a:r>
                      <a:endParaRPr lang="en-US" sz="1600" b="1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2327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ETL &amp; Data Engineering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648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Manipulation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Pandas, </a:t>
                      </a:r>
                      <a:r>
                        <a:rPr lang="en-US" sz="1600" b="0" dirty="0" err="1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6176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Exploratory Analysis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Matplotlib, Seaborn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24544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Visualization / BI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Microsoft Power BI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3547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Storage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CSV (Flat Files) / Excel Files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28269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IDE / Environment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Google Collab/ </a:t>
                      </a:r>
                      <a:r>
                        <a:rPr lang="en-US" sz="1600" b="0" dirty="0" err="1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Jupyter</a:t>
                      </a:r>
                      <a:r>
                        <a:rPr lang="en-US" sz="1600" b="0" dirty="0"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Notebook</a:t>
                      </a:r>
                      <a:endParaRPr lang="en-US" sz="1600" b="0" dirty="0">
                        <a:effectLst/>
                        <a:latin typeface="+mj-lt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1787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>
                          <a:effectLst/>
                          <a:latin typeface="+mj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Version Control</a:t>
                      </a: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0" dirty="0" err="1">
                          <a:effectLst/>
                          <a:latin typeface="+mj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en-US" sz="1600" b="0" dirty="0">
                          <a:effectLst/>
                          <a:latin typeface="+mj-lt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/Gitlab</a:t>
                      </a:r>
                    </a:p>
                  </a:txBody>
                  <a:tcPr marL="98332" marR="98332" marT="65554" marB="6555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141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24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Data Sources &amp; Processing</a:t>
            </a:r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66079" y="2299667"/>
            <a:ext cx="960327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Two primary high-volume datasets powering the system: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indian-national-level-election.csv - Lok Sabha data (1977-2014)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indian-state-level-election.csv - Detailed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Vidhan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Sabha 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400,000+ granular records processed and standardized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 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Party_Master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 with logos and HEX color codes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Python-driven normalization for data consistency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62B5C29-8974-4F22-9FEB-37C3C4704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6079" y="1726914"/>
            <a:ext cx="95315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/>
              <a:t>Dataset Link - </a:t>
            </a:r>
            <a:r>
              <a:rPr lang="en-US" altLang="en-US" sz="1800" b="1" dirty="0">
                <a:hlinkClick r:id="rId5"/>
              </a:rPr>
              <a:t>https://www.kaggle.com/datasets/awadhi123/indian-election-dataset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918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System Architecture</a:t>
            </a:r>
          </a:p>
        </p:txBody>
      </p:sp>
      <p:pic>
        <p:nvPicPr>
          <p:cNvPr id="4" name="Graphic 3" descr="Solar system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780CC54-BE2E-48D6-9DAC-A8DBC1D924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79271"/>
              </p:ext>
            </p:extLst>
          </p:nvPr>
        </p:nvGraphicFramePr>
        <p:xfrm>
          <a:off x="1294362" y="1598191"/>
          <a:ext cx="11878235" cy="4446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E0141D0-775C-4EE3-ADA0-4AA47621F596}"/>
              </a:ext>
            </a:extLst>
          </p:cNvPr>
          <p:cNvSpPr/>
          <p:nvPr/>
        </p:nvSpPr>
        <p:spPr>
          <a:xfrm>
            <a:off x="8722660" y="1659695"/>
            <a:ext cx="1990165" cy="109728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Galaxy Schema (Multi-Fact Architecture)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33EC46-8445-466F-BEC1-AE658DFB47F3}"/>
              </a:ext>
            </a:extLst>
          </p:cNvPr>
          <p:cNvSpPr txBox="1"/>
          <p:nvPr/>
        </p:nvSpPr>
        <p:spPr>
          <a:xfrm>
            <a:off x="9157320" y="3274234"/>
            <a:ext cx="1993392" cy="10972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indian-national-level-election.csv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indian-state-level-election.csv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AD673-B775-4B0F-98AF-2FBBA36FB23A}"/>
              </a:ext>
            </a:extLst>
          </p:cNvPr>
          <p:cNvSpPr txBox="1"/>
          <p:nvPr/>
        </p:nvSpPr>
        <p:spPr>
          <a:xfrm>
            <a:off x="8722660" y="4844357"/>
            <a:ext cx="2528046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Dim_State</a:t>
            </a:r>
            <a:r>
              <a:rPr lang="en-US" sz="1200" dirty="0"/>
              <a:t> - Standardized state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Dim_Year</a:t>
            </a:r>
            <a:r>
              <a:rPr lang="en-US" sz="1200" dirty="0"/>
              <a:t> - Unified timeline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Party_Master</a:t>
            </a:r>
            <a:r>
              <a:rPr lang="en-US" sz="1200" dirty="0"/>
              <a:t> - Centralized branding repository</a:t>
            </a:r>
          </a:p>
        </p:txBody>
      </p:sp>
    </p:spTree>
    <p:extLst>
      <p:ext uri="{BB962C8B-B14F-4D97-AF65-F5344CB8AC3E}">
        <p14:creationId xmlns:p14="http://schemas.microsoft.com/office/powerpoint/2010/main" val="389237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DAX Implementation</a:t>
            </a:r>
          </a:p>
        </p:txBody>
      </p:sp>
      <p:pic>
        <p:nvPicPr>
          <p:cNvPr id="4" name="Graphic 3" descr="Document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2" y="1696054"/>
            <a:ext cx="960327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28+ Complex DAX Measures Engineered across the dashboard.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Strike Rate % - Campaign efficiency metrics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Vote Share % - Popularity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Winning Margin - Victory strength indicators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Close Contests - Nail-biter identification (&lt;5k votes)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Landslide Victories - Fortress seats (&gt;100k margin)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Female Success Rate - Gender gap analysis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1769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2" cstate="screen">
            <a:alphaModFix amt="4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3E-5E33-4EB5-A2CE-C636605E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sz="2800" b="1" dirty="0"/>
              <a:t>Module 1: National Command Center</a:t>
            </a:r>
          </a:p>
        </p:txBody>
      </p:sp>
      <p:pic>
        <p:nvPicPr>
          <p:cNvPr id="4" name="Graphic 3" descr="Map compass">
            <a:extLst>
              <a:ext uri="{FF2B5EF4-FFF2-40B4-BE49-F238E27FC236}">
                <a16:creationId xmlns:a16="http://schemas.microsoft.com/office/drawing/2014/main" id="{5E124F8C-3984-4EEC-9BA8-3B255731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028262" y="206686"/>
            <a:ext cx="1122450" cy="11224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A27EE-5BB2-4BBF-97B4-991C64F587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94363" y="1788389"/>
            <a:ext cx="3690013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Theme:  The Macro View -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High-level executive dashboard for instant government status visualization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Features: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Majority Gauge (272 seats threshold)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Historical Trend Analysis (1977-2014)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Geographic Dominance Heat Map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Performance Indicators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8D82E-BC10-4EC7-8431-FDF0CEE47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967" y="1998164"/>
            <a:ext cx="6331935" cy="355457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57800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Custom 10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84582C"/>
      </a:accent2>
      <a:accent3>
        <a:srgbClr val="002060"/>
      </a:accent3>
      <a:accent4>
        <a:srgbClr val="586EA6"/>
      </a:accent4>
      <a:accent5>
        <a:srgbClr val="586EA6"/>
      </a:accent5>
      <a:accent6>
        <a:srgbClr val="6892A0"/>
      </a:accent6>
      <a:hlink>
        <a:srgbClr val="B71E42"/>
      </a:hlink>
      <a:folHlink>
        <a:srgbClr val="586EA6"/>
      </a:folHlink>
    </a:clrScheme>
    <a:fontScheme name="Defaul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>
    <a:spDef>
      <a:spPr>
        <a:solidFill>
          <a:srgbClr val="B71E4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31750"/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66921596_win32_fixed.potx" id="{F81442EF-054B-43F2-9D42-4AC72B9AFB37}" vid="{A487745B-CFD4-4F4A-9F31-FD463ACA8A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 RESUME ANALYZER_PR-Stage -2 _Review_1</Template>
  <TotalTime>375</TotalTime>
  <Words>1126</Words>
  <Application>Microsoft Office PowerPoint</Application>
  <PresentationFormat>Widescreen</PresentationFormat>
  <Paragraphs>208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Condensed</vt:lpstr>
      <vt:lpstr>Calibri</vt:lpstr>
      <vt:lpstr>Gill Sans MT</vt:lpstr>
      <vt:lpstr>Impact</vt:lpstr>
      <vt:lpstr>Wingdings</vt:lpstr>
      <vt:lpstr>Gallery</vt:lpstr>
      <vt:lpstr>ELECTVIZ Election Data Visualization for media</vt:lpstr>
      <vt:lpstr>Project Overview</vt:lpstr>
      <vt:lpstr>The Challenge</vt:lpstr>
      <vt:lpstr>Project Objectives</vt:lpstr>
      <vt:lpstr>Technology Stack</vt:lpstr>
      <vt:lpstr>Data Sources &amp; Processing</vt:lpstr>
      <vt:lpstr>System Architecture</vt:lpstr>
      <vt:lpstr>DAX Implementation</vt:lpstr>
      <vt:lpstr>Module 1: National Command Center</vt:lpstr>
      <vt:lpstr>Module 2: State Battlegrounds</vt:lpstr>
      <vt:lpstr>Module 3: Party Strategy &amp; Performance</vt:lpstr>
      <vt:lpstr>Module 4: Demographic Analysis</vt:lpstr>
      <vt:lpstr>Module 5: Election War Room</vt:lpstr>
      <vt:lpstr>Testing &amp; Validation</vt:lpstr>
      <vt:lpstr>Key Achievements</vt:lpstr>
      <vt:lpstr>Challenges &amp; Solutions</vt:lpstr>
      <vt:lpstr>TEAM CONTRIBUTIONS &amp; ROLES</vt:lpstr>
      <vt:lpstr>TEAM CONTRIBUTIONS &amp; ROLES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</dc:title>
  <dc:creator>Ashish Ransing</dc:creator>
  <cp:lastModifiedBy>Ashish Ransing</cp:lastModifiedBy>
  <cp:revision>39</cp:revision>
  <dcterms:created xsi:type="dcterms:W3CDTF">2025-11-14T13:20:56Z</dcterms:created>
  <dcterms:modified xsi:type="dcterms:W3CDTF">2026-01-02T15:30:53Z</dcterms:modified>
</cp:coreProperties>
</file>